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89" r:id="rId2"/>
    <p:sldId id="268" r:id="rId3"/>
    <p:sldId id="279" r:id="rId4"/>
    <p:sldId id="271" r:id="rId5"/>
    <p:sldId id="278" r:id="rId6"/>
    <p:sldId id="274" r:id="rId7"/>
    <p:sldId id="280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30"/>
  </p:normalViewPr>
  <p:slideViewPr>
    <p:cSldViewPr snapToGrid="0" snapToObjects="1">
      <p:cViewPr varScale="1">
        <p:scale>
          <a:sx n="107" d="100"/>
          <a:sy n="107" d="100"/>
        </p:scale>
        <p:origin x="1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6A189-1CD6-1F49-ABB5-4E8187F41BD4}" type="datetimeFigureOut">
              <a:rPr lang="en-US" smtClean="0"/>
              <a:t>3/23/22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A3DF2-4248-4849-A82D-92B8BF566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06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1F9CD4-2AD9-9A4A-B555-AA53A16A9B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32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Board Recruitment</a:t>
            </a:r>
          </a:p>
          <a:p>
            <a:pPr lvl="1"/>
            <a:r>
              <a:rPr lang="en-US" dirty="0"/>
              <a:t>Requires 90 day nomination process</a:t>
            </a:r>
          </a:p>
          <a:p>
            <a:pPr lvl="1"/>
            <a:r>
              <a:rPr lang="en-US" dirty="0"/>
              <a:t>All nominations acknowledged within seven days</a:t>
            </a:r>
          </a:p>
          <a:p>
            <a:pPr lvl="1"/>
            <a:r>
              <a:rPr lang="en-US" dirty="0"/>
              <a:t>Candidate disqualifiers</a:t>
            </a:r>
          </a:p>
          <a:p>
            <a:pPr lvl="2"/>
            <a:r>
              <a:rPr lang="en-US" dirty="0"/>
              <a:t>Being a member less than one year</a:t>
            </a:r>
          </a:p>
          <a:p>
            <a:pPr lvl="2"/>
            <a:r>
              <a:rPr lang="en-US" dirty="0"/>
              <a:t>Joint owner is already serving on the Board or is a Board candidate </a:t>
            </a:r>
          </a:p>
          <a:p>
            <a:pPr lvl="2"/>
            <a:r>
              <a:rPr lang="en-US" dirty="0"/>
              <a:t>Being delinquent in payment of regular or special assessment.</a:t>
            </a:r>
          </a:p>
          <a:p>
            <a:pPr lvl="2"/>
            <a:r>
              <a:rPr lang="en-US" dirty="0"/>
              <a:t>Past criminal conviction that would, if the person were elected, prevent the association from purchasing fidelity bond coverage or terminate the association's existing fidelity bond coverage</a:t>
            </a:r>
          </a:p>
          <a:p>
            <a:pPr lvl="2"/>
            <a:r>
              <a:rPr lang="en-US" dirty="0"/>
              <a:t>Disqualified candidates have right to Internal Dispute Resolution</a:t>
            </a:r>
          </a:p>
          <a:p>
            <a:r>
              <a:rPr lang="en-US" dirty="0"/>
              <a:t>Uncontested Elections / Elections by Acclamation</a:t>
            </a:r>
          </a:p>
          <a:p>
            <a:pPr lvl="1"/>
            <a:r>
              <a:rPr lang="en-US" dirty="0"/>
              <a:t>Allows Board appointment if number candidates running equal/less than positions open</a:t>
            </a:r>
          </a:p>
          <a:p>
            <a:pPr lvl="1"/>
            <a:r>
              <a:rPr lang="en-US" dirty="0"/>
              <a:t>Requires ballot election every three years</a:t>
            </a:r>
          </a:p>
          <a:p>
            <a:pPr lvl="1"/>
            <a:r>
              <a:rPr lang="en-US" dirty="0"/>
              <a:t>Necessitates September start to election process to completed additional steps</a:t>
            </a:r>
          </a:p>
          <a:p>
            <a:r>
              <a:rPr lang="en-US" dirty="0"/>
              <a:t>Voters and Candidates Lists</a:t>
            </a:r>
          </a:p>
          <a:p>
            <a:pPr lvl="1"/>
            <a:r>
              <a:rPr lang="en-US" dirty="0"/>
              <a:t>Names and addresses 30 days before ballots</a:t>
            </a:r>
          </a:p>
          <a:p>
            <a:pPr lvl="1"/>
            <a:r>
              <a:rPr lang="en-US" dirty="0"/>
              <a:t>Permit member verification and require correction within two days</a:t>
            </a:r>
          </a:p>
          <a:p>
            <a:r>
              <a:rPr lang="en-US" dirty="0"/>
              <a:t>Individual Notice and General Delivery</a:t>
            </a:r>
          </a:p>
          <a:p>
            <a:pPr lvl="1"/>
            <a:r>
              <a:rPr lang="en-US" dirty="0"/>
              <a:t>Individual notice by email or mail when no email</a:t>
            </a:r>
          </a:p>
          <a:p>
            <a:pPr lvl="1"/>
            <a:r>
              <a:rPr lang="en-US" dirty="0"/>
              <a:t>General Notice by posting in newsletter and/or website</a:t>
            </a:r>
          </a:p>
          <a:p>
            <a:pPr lvl="0"/>
            <a:r>
              <a:rPr lang="en-US" dirty="0"/>
              <a:t>Record Retention</a:t>
            </a:r>
          </a:p>
          <a:p>
            <a:r>
              <a:rPr lang="en-US" dirty="0"/>
              <a:t>Recall elections</a:t>
            </a:r>
          </a:p>
          <a:p>
            <a:pPr lvl="1"/>
            <a:r>
              <a:rPr lang="en-US" dirty="0"/>
              <a:t>Maximum time for associations to hold the recall and new board member election and vote from 90 to 150 days from date of receipt of recall petition</a:t>
            </a:r>
          </a:p>
          <a:p>
            <a:r>
              <a:rPr lang="en-US" dirty="0"/>
              <a:t>Propose removal of provisions for write-in candidates</a:t>
            </a:r>
          </a:p>
          <a:p>
            <a:r>
              <a:rPr lang="en-US" dirty="0"/>
              <a:t>Propose removal of provisions for nominations from the floor</a:t>
            </a:r>
          </a:p>
          <a:p>
            <a:r>
              <a:rPr lang="en-US" dirty="0"/>
              <a:t>Propose Removal of provisions for proxy voting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1F9CD4-2AD9-9A4A-B555-AA53A16A9B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3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1F9CD4-2AD9-9A4A-B555-AA53A16A9B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39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1F9CD4-2AD9-9A4A-B555-AA53A16A9B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14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1F9CD4-2AD9-9A4A-B555-AA53A16A9B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34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1F9CD4-2AD9-9A4A-B555-AA53A16A9B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95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1F9CD4-2AD9-9A4A-B555-AA53A16A9B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6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46597-9F77-5F4D-B1AC-AADF381CA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650B84-8B49-C440-8BAB-CF7A94A13A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DD686-9028-164A-8EBA-6C9CD4B5D4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B625E-9B2D-6A4B-86AA-43C737CF0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56A95-3EB2-824A-96A9-C7D6BC904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E0DB-608C-0642-ACC4-4FF99DEC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23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E4D3D-3957-7743-BF06-59085EDB4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C776C8-A5CA-2641-AF22-BB1E94912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96576-57F8-A74D-A25C-C2EA256F0C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28FBA-E721-E647-BEFD-8D0D497C2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87DE8-94EF-5340-BB99-5AB13CDD1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E0DB-608C-0642-ACC4-4FF99DEC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57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E9CDFA-0CC0-3748-96A8-4E54FB2E99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73E741-00A4-5C49-9990-083FB0E6C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E8609-522E-F74F-BE6C-935913E2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BE3A0-CD53-CE4C-B3F9-35009ECD7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52EB4-46B3-7F41-ACD0-16F92203E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E0DB-608C-0642-ACC4-4FF99DEC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46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A113B-77A5-C947-89F4-AC8561A76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8EE96-BF1A-C04A-AEEE-5815A55B0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6ACBA-7CD0-6545-A17B-7CFF4EA435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CA711-DB5E-7848-9D51-3F211CC0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F336B-0C8F-164D-962F-EB6B7EA18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E0DB-608C-0642-ACC4-4FF99DEC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40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A60D7-0227-7740-A2C8-EC48441C1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46B49A-B31C-5448-B65A-82DEA20E5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747FC-8B6B-3646-985D-188EB16D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0AD55-BA5D-EF41-BAD9-FDDA492F2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D9B18-A939-D446-AF06-4E4584BC0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E0DB-608C-0642-ACC4-4FF99DEC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93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34B16-8BE8-F845-8EDA-1C13B083E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29531-3CC1-8144-B3F0-47FB52F426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44FA9-B6A0-4E46-AAA2-E89C75547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EBB204-6312-504A-998C-9F8BAE0681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1C893-C17F-D84C-8F23-8870C760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8CABB-1F2B-D747-9F12-25D9CECC4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E0DB-608C-0642-ACC4-4FF99DEC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75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AE4DD-6930-9B4F-92A0-31AC5909C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6A850-7507-554C-A4EE-6BAC5F9FE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B1A67F-EA0E-3049-84C4-2F1E21161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3E17A6-5C14-EC41-B678-1B91D9EBA0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89840-BAEF-C84F-9F37-E47D5BBD7E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DB2A09-8D88-9642-B3DD-D409D72BD1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DCCDE-0E10-9D43-9F2F-3B8B9E5AD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E126C2-419D-FC4A-BAE3-DBB3290A2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E0DB-608C-0642-ACC4-4FF99DEC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54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88D8C-46D7-EA4C-B4CF-216D9A834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7724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037C60-0940-AA46-969A-E3FE8F494F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BE5B43-F020-A54C-8046-C5C2AE34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2FA186-9FC3-F843-8B3D-82982995E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E0DB-608C-0642-ACC4-4FF99DEC5C64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E664D2-8D64-9A49-9F90-D663FACE5A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161" y="507455"/>
            <a:ext cx="2362313" cy="11559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0819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F5894-6C49-7646-8318-93A2D5FD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318BC3-8101-B941-9073-19605467D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645AA-14D4-454B-A81F-05F641910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E0DB-608C-0642-ACC4-4FF99DEC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78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F1FD5-2D3E-8343-8F60-BA38B481C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A1AD3-CE15-1843-A5DA-72CD6D9EF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43E306-03CF-C049-95F8-9672A6B62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6A0EB-6744-1246-95DA-5E4FB57A3B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8EFFC-6CAA-FF49-8BE3-A785EE492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DCC875-3F69-4247-A816-8E274EB42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E0DB-608C-0642-ACC4-4FF99DEC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34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EF3A4-6C01-B245-80B0-DA5D3A8CE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BC2B79-FBB7-1145-93E6-272179E74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FE9F97-2430-4B4D-A5FF-4B8CD10B8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BB1F9-74BB-444C-B022-54E4F8A77F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B95EFB-CE70-2446-9429-7C5DB4DC8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CF0781-5870-1D48-B139-B0E7200B5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E0DB-608C-0642-ACC4-4FF99DEC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23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821E26-AC15-744A-BC3C-BFA996017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772400" cy="1325563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27072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CF7B0-FD96-6543-97A9-4AA859299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43F98-5734-054E-BD04-9C8A15C8DD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917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E4455-4642-4E4B-907B-3D404276A6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51614" y="6356350"/>
            <a:ext cx="5021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BE0DB-608C-0642-ACC4-4FF99DEC5C6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098BF1-4915-5A4E-B43F-173E8947020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161" y="507455"/>
            <a:ext cx="2362313" cy="11559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420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tx1"/>
          </a:solidFill>
          <a:latin typeface="Cambria" panose="02040503050406030204" pitchFamily="18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cott.o.reese@gmai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5CDD480-23AF-8740-92C5-60684875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MONTAGE 2022 ELECTION RULE UPDATE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53E345-C5C4-B841-9CC7-FEB17E201845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1731169" y="1816169"/>
            <a:ext cx="8729662" cy="43846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31160D-383E-9F47-BEC2-65423A8F3CBC}"/>
              </a:ext>
            </a:extLst>
          </p:cNvPr>
          <p:cNvSpPr/>
          <p:nvPr/>
        </p:nvSpPr>
        <p:spPr>
          <a:xfrm>
            <a:off x="838202" y="1861809"/>
            <a:ext cx="10544502" cy="4291339"/>
          </a:xfrm>
          <a:prstGeom prst="rect">
            <a:avLst/>
          </a:prstGeom>
          <a:solidFill>
            <a:srgbClr val="CACAC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C8FAE8-5034-DB48-888A-DD23C1D052E2}"/>
              </a:ext>
            </a:extLst>
          </p:cNvPr>
          <p:cNvSpPr/>
          <p:nvPr/>
        </p:nvSpPr>
        <p:spPr>
          <a:xfrm rot="1151288">
            <a:off x="4114800" y="2493576"/>
            <a:ext cx="961696" cy="693683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noFill/>
          </a:ln>
          <a:effectLst>
            <a:softEdge rad="100202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4A3369-34F4-B842-B845-2594D88D6C2C}"/>
              </a:ext>
            </a:extLst>
          </p:cNvPr>
          <p:cNvSpPr/>
          <p:nvPr/>
        </p:nvSpPr>
        <p:spPr>
          <a:xfrm>
            <a:off x="8807670" y="2207167"/>
            <a:ext cx="961696" cy="693683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noFill/>
          </a:ln>
          <a:effectLst>
            <a:softEdge rad="100202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762783-86B5-7B40-B4C2-4B4EE34899F2}"/>
              </a:ext>
            </a:extLst>
          </p:cNvPr>
          <p:cNvSpPr/>
          <p:nvPr/>
        </p:nvSpPr>
        <p:spPr>
          <a:xfrm rot="1612530">
            <a:off x="7748569" y="4446151"/>
            <a:ext cx="835201" cy="602441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noFill/>
          </a:ln>
          <a:effectLst>
            <a:softEdge rad="100202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381EC3-9156-DE4B-920F-E17C0550BDD1}"/>
              </a:ext>
            </a:extLst>
          </p:cNvPr>
          <p:cNvSpPr/>
          <p:nvPr/>
        </p:nvSpPr>
        <p:spPr>
          <a:xfrm rot="1265166">
            <a:off x="6532182" y="2296507"/>
            <a:ext cx="961696" cy="693683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noFill/>
          </a:ln>
          <a:effectLst>
            <a:softEdge rad="100202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240F57-5682-DE4A-A64E-C09FBA9173F8}"/>
              </a:ext>
            </a:extLst>
          </p:cNvPr>
          <p:cNvSpPr/>
          <p:nvPr/>
        </p:nvSpPr>
        <p:spPr>
          <a:xfrm rot="19354931">
            <a:off x="6268047" y="4507011"/>
            <a:ext cx="856615" cy="617887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noFill/>
          </a:ln>
          <a:effectLst>
            <a:softEdge rad="100202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EFF97F-4B17-3E42-BCB6-32D47051EFCF}"/>
              </a:ext>
            </a:extLst>
          </p:cNvPr>
          <p:cNvSpPr/>
          <p:nvPr/>
        </p:nvSpPr>
        <p:spPr>
          <a:xfrm rot="20632016">
            <a:off x="2233086" y="3641347"/>
            <a:ext cx="961696" cy="693683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noFill/>
          </a:ln>
          <a:effectLst>
            <a:softEdge rad="100202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8989F-B2CD-5A4F-9C9F-8FA2C68FB7AC}"/>
              </a:ext>
            </a:extLst>
          </p:cNvPr>
          <p:cNvSpPr/>
          <p:nvPr/>
        </p:nvSpPr>
        <p:spPr>
          <a:xfrm>
            <a:off x="742620" y="262880"/>
            <a:ext cx="7932214" cy="1551429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noFill/>
          </a:ln>
          <a:effectLst>
            <a:softEdge rad="100202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90FF74-B8FC-6447-9204-CDB37A4FC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E0DB-608C-0642-ACC4-4FF99DEC5C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60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>
        <p:fade/>
      </p:transition>
    </mc:Choice>
    <mc:Fallback>
      <p:transition spd="slow" advTm="6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07453-67F2-7B45-BAF6-3D647AD15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960" y="335460"/>
            <a:ext cx="7582379" cy="1325563"/>
          </a:xfrm>
        </p:spPr>
        <p:txBody>
          <a:bodyPr>
            <a:normAutofit/>
          </a:bodyPr>
          <a:lstStyle/>
          <a:p>
            <a:r>
              <a:rPr lang="en-US" dirty="0"/>
              <a:t>ELECTION</a:t>
            </a:r>
            <a:r>
              <a:rPr lang="en-US" baseline="0" dirty="0"/>
              <a:t> RULES UPDATE</a:t>
            </a:r>
            <a:br>
              <a:rPr lang="en-US" baseline="0" dirty="0"/>
            </a:br>
            <a:r>
              <a:rPr lang="en-US" sz="2800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7B196-00B8-E04F-8B8A-65C034AEF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35133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Five HOA related bills passed the 2021 Legislature and were signed Governor in September/ October</a:t>
            </a:r>
          </a:p>
          <a:p>
            <a:pPr lvl="1"/>
            <a:r>
              <a:rPr lang="en-US" dirty="0"/>
              <a:t>Assembly Bills 1101, 502 and Senate Bills 391, 392 432 </a:t>
            </a:r>
          </a:p>
          <a:p>
            <a:r>
              <a:rPr lang="en-US" dirty="0"/>
              <a:t>Bills added clarity to 2020 Election Rule Update</a:t>
            </a:r>
          </a:p>
          <a:p>
            <a:pPr lvl="1"/>
            <a:r>
              <a:rPr lang="en-US" dirty="0"/>
              <a:t>More detail, longer lead times, more steps, increased work, greater cost</a:t>
            </a:r>
          </a:p>
          <a:p>
            <a:r>
              <a:rPr lang="en-US" dirty="0"/>
              <a:t>Bills became law January 1, 2022</a:t>
            </a:r>
          </a:p>
          <a:p>
            <a:pPr>
              <a:lnSpc>
                <a:spcPct val="90000"/>
              </a:lnSpc>
              <a:defRPr/>
            </a:pPr>
            <a:r>
              <a:rPr lang="en-US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New law necessitated updating to Montage Election Rules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ea typeface="+mn-ea"/>
                <a:cs typeface="+mn-cs"/>
              </a:rPr>
              <a:t>Committee and Board have completed their review</a:t>
            </a:r>
            <a:endParaRPr lang="en-US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/>
              <a:t>Updating Election Rules now requires Membership review and comment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8A0881-B83F-464D-A715-C4B7F9661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E0DB-608C-0642-ACC4-4FF99DEC5C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64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>
        <p:fade/>
      </p:transition>
    </mc:Choice>
    <mc:Fallback>
      <p:transition spd="slow" advTm="6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5C0F17-1EF6-C341-AFC8-2071935FB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Board recruitment changes </a:t>
            </a:r>
          </a:p>
          <a:p>
            <a:pPr lvl="1"/>
            <a:r>
              <a:rPr lang="en-US" dirty="0"/>
              <a:t>Member 1 year; 90 days notification; 7 day acknowledgement</a:t>
            </a:r>
          </a:p>
          <a:p>
            <a:r>
              <a:rPr lang="en-US" dirty="0"/>
              <a:t>Uncontested elections / Election by Acclamation allowed</a:t>
            </a:r>
          </a:p>
          <a:p>
            <a:pPr lvl="1"/>
            <a:r>
              <a:rPr lang="en-US" dirty="0"/>
              <a:t>When number of candidates is less than or equal to number of openings</a:t>
            </a:r>
          </a:p>
          <a:p>
            <a:pPr lvl="1"/>
            <a:r>
              <a:rPr lang="en-US" dirty="0"/>
              <a:t>Published rules 90 days in advance; has held election within the last 3 years</a:t>
            </a:r>
          </a:p>
          <a:p>
            <a:r>
              <a:rPr lang="en-US" dirty="0"/>
              <a:t>Individual Notice</a:t>
            </a:r>
            <a:r>
              <a:rPr lang="en-US" baseline="0" dirty="0"/>
              <a:t> and General Notice requirements clarified</a:t>
            </a:r>
            <a:endParaRPr lang="en-US" dirty="0"/>
          </a:p>
          <a:p>
            <a:r>
              <a:rPr lang="en-US" dirty="0"/>
              <a:t>Candidate</a:t>
            </a:r>
            <a:r>
              <a:rPr lang="en-US" baseline="0" dirty="0"/>
              <a:t> and Voter Lists inspection requirements </a:t>
            </a:r>
          </a:p>
          <a:p>
            <a:r>
              <a:rPr lang="en-US" dirty="0"/>
              <a:t>Recall and election</a:t>
            </a:r>
            <a:r>
              <a:rPr lang="en-US" baseline="0" dirty="0"/>
              <a:t> timetable extended to 150 days</a:t>
            </a:r>
            <a:endParaRPr lang="en-US" dirty="0"/>
          </a:p>
          <a:p>
            <a:r>
              <a:rPr lang="en-US" dirty="0"/>
              <a:t>Propose removal of write-in candidates</a:t>
            </a:r>
          </a:p>
          <a:p>
            <a:r>
              <a:rPr lang="en-US" dirty="0"/>
              <a:t>Propose removal of nominations from the floor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B31CC5D-8E98-FA47-A2ED-7F6957C9D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ELECTION</a:t>
            </a:r>
            <a:r>
              <a:rPr lang="en-US" baseline="0" dirty="0"/>
              <a:t> RULES UPDATE</a:t>
            </a:r>
            <a:br>
              <a:rPr lang="en-US" baseline="0" dirty="0"/>
            </a:br>
            <a:r>
              <a:rPr lang="en-US" sz="2800" dirty="0"/>
              <a:t>Highlights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29C458-B48B-0546-9A8C-6BF1DBCB2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E0DB-608C-0642-ACC4-4FF99DEC5C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88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>
        <p:fade/>
      </p:transition>
    </mc:Choice>
    <mc:Fallback>
      <p:transition spd="slow" advTm="6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07453-67F2-7B45-BAF6-3D647AD15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962" y="335460"/>
            <a:ext cx="7553804" cy="1325563"/>
          </a:xfrm>
        </p:spPr>
        <p:txBody>
          <a:bodyPr>
            <a:normAutofit/>
          </a:bodyPr>
          <a:lstStyle/>
          <a:p>
            <a:r>
              <a:rPr lang="en-US" dirty="0"/>
              <a:t>ELECTION</a:t>
            </a:r>
            <a:r>
              <a:rPr lang="en-US" baseline="0" dirty="0"/>
              <a:t> RULES UPDATE</a:t>
            </a:r>
            <a:br>
              <a:rPr lang="en-US" baseline="0" dirty="0"/>
            </a:br>
            <a:r>
              <a:rPr lang="en-US" sz="2800" dirty="0"/>
              <a:t>A Closer 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7B196-00B8-E04F-8B8A-65C034AEF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009"/>
            <a:ext cx="10515600" cy="43603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Board Recruitment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Requires minimum 90 day for nomination process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All nominations must be acknowledged and accepted or rejected within seven days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Candidate disqualifiers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Being a member less than one year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Joint owner is already serving on the Board or is a Board candidate 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Being delinquent in payment of regular or special assessment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Past criminal conviction that would, if the person were elected, prevent the association from purchasing fidelity bond coverage or terminate the association's existing fidelity bond coverage</a:t>
            </a:r>
          </a:p>
          <a:p>
            <a:pPr lvl="1"/>
            <a:r>
              <a:rPr lang="en-US" dirty="0"/>
              <a:t>Disqualified candidates have right to Internal Dispute Resolution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827691-1AD1-6641-B39A-B8E93A600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E0DB-608C-0642-ACC4-4FF99DEC5C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20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>
        <p:fade/>
      </p:transition>
    </mc:Choice>
    <mc:Fallback>
      <p:transition spd="slow" advTm="6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CF84ED-B2EE-B541-9A99-CF9938532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Uncontested Elections / Elections by Acclamation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Allows Board appointment of new Board member if number candidates running equal/less than the number of positions open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Requires ballot election every four years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Necessitates September start to election process to completed additional steps for March ballot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8674276-90DF-1740-9E6F-C62CA749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ELECTION RULES UPDATE</a:t>
            </a:r>
            <a:br>
              <a:rPr lang="en-US" dirty="0"/>
            </a:br>
            <a:r>
              <a:rPr lang="en-US" sz="2800" dirty="0"/>
              <a:t>A Closer Look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EB2BF4-F454-9445-B1CD-8E0C41FD9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E0DB-608C-0642-ACC4-4FF99DEC5C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1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>
        <p:fade/>
      </p:transition>
    </mc:Choice>
    <mc:Fallback>
      <p:transition spd="slow" advTm="6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DD442F-01EE-0649-8148-2B0622DA7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Voters and Candidates Lists</a:t>
            </a:r>
          </a:p>
          <a:p>
            <a:pPr lvl="1"/>
            <a:r>
              <a:rPr lang="en-US" dirty="0"/>
              <a:t>Names and addresses 30 days before ballots distributed</a:t>
            </a:r>
          </a:p>
          <a:p>
            <a:pPr lvl="1"/>
            <a:r>
              <a:rPr lang="en-US" dirty="0"/>
              <a:t>Permit member verification and require correction within two days</a:t>
            </a:r>
          </a:p>
          <a:p>
            <a:r>
              <a:rPr lang="en-US" dirty="0"/>
              <a:t>Individual Notice and General Delivery</a:t>
            </a:r>
          </a:p>
          <a:p>
            <a:pPr lvl="1"/>
            <a:r>
              <a:rPr lang="en-US" dirty="0"/>
              <a:t>Individual Notice by email when permission given or mail when no email</a:t>
            </a:r>
          </a:p>
          <a:p>
            <a:pPr lvl="1"/>
            <a:r>
              <a:rPr lang="en-US" dirty="0"/>
              <a:t>General Notice by posting in newsletter and/or website</a:t>
            </a:r>
          </a:p>
          <a:p>
            <a:pPr lvl="0"/>
            <a:r>
              <a:rPr lang="en-US" dirty="0"/>
              <a:t>Record Retention</a:t>
            </a:r>
          </a:p>
          <a:p>
            <a:pPr lvl="1"/>
            <a:r>
              <a:rPr lang="en-US" dirty="0"/>
              <a:t>One year retention required</a:t>
            </a:r>
          </a:p>
          <a:p>
            <a:pPr lvl="1"/>
            <a:r>
              <a:rPr lang="en-US" dirty="0"/>
              <a:t>Records retained by the Inspector or Elections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A390271-AE81-2A4F-BB6D-73E5AF767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ELECTION</a:t>
            </a:r>
            <a:r>
              <a:rPr lang="en-US" baseline="0" dirty="0"/>
              <a:t> RULES UPDATE</a:t>
            </a:r>
            <a:br>
              <a:rPr lang="en-US" baseline="0" dirty="0"/>
            </a:br>
            <a:r>
              <a:rPr lang="en-US" sz="2800" dirty="0"/>
              <a:t>A Closer Look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62E791-E49F-D34B-BF75-B9692FFA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E0DB-608C-0642-ACC4-4FF99DEC5C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83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5C0F17-1EF6-C341-AFC8-2071935FB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elections</a:t>
            </a:r>
          </a:p>
          <a:p>
            <a:pPr lvl="1"/>
            <a:r>
              <a:rPr lang="en-US" dirty="0"/>
              <a:t>Maximum time for associations to hold the recall and new board member election and vote from 90 to 150 days from date of receipt of recall petition</a:t>
            </a:r>
          </a:p>
          <a:p>
            <a:r>
              <a:rPr lang="en-US" dirty="0"/>
              <a:t>Propose removal of provisions for write-in candidates</a:t>
            </a:r>
          </a:p>
          <a:p>
            <a:r>
              <a:rPr lang="en-US" dirty="0"/>
              <a:t>Propose removal of provisions for nominations from the floor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B31CC5D-8E98-FA47-A2ED-7F6957C9D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ELECTION</a:t>
            </a:r>
            <a:r>
              <a:rPr lang="en-US" baseline="0" dirty="0"/>
              <a:t> RULES UPDATE</a:t>
            </a:r>
            <a:br>
              <a:rPr lang="en-US" baseline="0" dirty="0"/>
            </a:br>
            <a:r>
              <a:rPr lang="en-US" sz="2800" dirty="0"/>
              <a:t>A Closer Look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8F0DBF-A867-AD41-AE05-B1A674B48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E0DB-608C-0642-ACC4-4FF99DEC5C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21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>
        <p:fade/>
      </p:transition>
    </mc:Choice>
    <mc:Fallback>
      <p:transition spd="slow" advTm="6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7B196-00B8-E04F-8B8A-65C034AEF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4653"/>
            <a:ext cx="10515600" cy="404202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Board reviewed / approved updates in December / January</a:t>
            </a:r>
          </a:p>
          <a:p>
            <a:r>
              <a:rPr lang="en-US" dirty="0"/>
              <a:t>Twenty-eight day Membership review begins with March 20 email blast</a:t>
            </a:r>
          </a:p>
          <a:p>
            <a:r>
              <a:rPr lang="en-US" dirty="0"/>
              <a:t>Election Rule Zoom hearing/discussion Meeting April 14 at 10:00 A.M.</a:t>
            </a:r>
          </a:p>
          <a:p>
            <a:r>
              <a:rPr lang="en-US" dirty="0"/>
              <a:t>Comments to Inspector of Elections, Scott Reese until April 19 </a:t>
            </a:r>
            <a:r>
              <a:rPr lang="en-US" u="sng" dirty="0">
                <a:hlinkClick r:id="rId3"/>
              </a:rPr>
              <a:t>scott.o.reese@gmail.com</a:t>
            </a:r>
            <a:r>
              <a:rPr lang="en-US" dirty="0"/>
              <a:t>. </a:t>
            </a:r>
          </a:p>
          <a:p>
            <a:r>
              <a:rPr lang="en-US" dirty="0"/>
              <a:t>Final 2023 Election Rules recommendation to Board at May meeting</a:t>
            </a:r>
          </a:p>
          <a:p>
            <a:r>
              <a:rPr lang="en-US" dirty="0"/>
              <a:t>2023 Rules approval notification by general delivery in mid-May</a:t>
            </a:r>
          </a:p>
          <a:p>
            <a:r>
              <a:rPr lang="en-US" dirty="0"/>
              <a:t>2023 Election Webpage with Election Rules by July 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A07453-67F2-7B45-BAF6-3D647AD15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960" y="335460"/>
            <a:ext cx="7568091" cy="1325563"/>
          </a:xfrm>
        </p:spPr>
        <p:txBody>
          <a:bodyPr>
            <a:normAutofit/>
          </a:bodyPr>
          <a:lstStyle/>
          <a:p>
            <a:r>
              <a:rPr lang="en-US" dirty="0"/>
              <a:t>ELECTION</a:t>
            </a:r>
            <a:r>
              <a:rPr lang="en-US" baseline="0" dirty="0"/>
              <a:t> RULES UPDATE</a:t>
            </a:r>
            <a:br>
              <a:rPr lang="en-US" baseline="0" dirty="0"/>
            </a:br>
            <a:r>
              <a:rPr lang="en-US" sz="2800" dirty="0"/>
              <a:t>Next Steps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E78B8-58D7-C244-A7A5-9983D971A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E0DB-608C-0642-ACC4-4FF99DEC5C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9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>
        <p:fade/>
      </p:transition>
    </mc:Choice>
    <mc:Fallback>
      <p:transition spd="slow" advTm="6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764</Words>
  <Application>Microsoft Macintosh PowerPoint</Application>
  <PresentationFormat>Widescreen</PresentationFormat>
  <Paragraphs>99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Verdana</vt:lpstr>
      <vt:lpstr>Office Theme</vt:lpstr>
      <vt:lpstr>MONTAGE 2022 ELECTION RULE UPDATE</vt:lpstr>
      <vt:lpstr>ELECTION RULES UPDATE Overview</vt:lpstr>
      <vt:lpstr>ELECTION RULES UPDATE Highlights</vt:lpstr>
      <vt:lpstr>ELECTION RULES UPDATE A Closer Look</vt:lpstr>
      <vt:lpstr>ELECTION RULES UPDATE A Closer Look</vt:lpstr>
      <vt:lpstr>ELECTION RULES UPDATE A Closer Look</vt:lpstr>
      <vt:lpstr>ELECTION RULES UPDATE A Closer Look</vt:lpstr>
      <vt:lpstr>ELECTION RULES UPDATE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 COMMITTEE</dc:title>
  <dc:creator>Scott Reese</dc:creator>
  <cp:lastModifiedBy>Scott Reese</cp:lastModifiedBy>
  <cp:revision>18</cp:revision>
  <dcterms:created xsi:type="dcterms:W3CDTF">2022-03-23T01:27:50Z</dcterms:created>
  <dcterms:modified xsi:type="dcterms:W3CDTF">2022-03-23T19:18:51Z</dcterms:modified>
</cp:coreProperties>
</file>